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4" r:id="rId19"/>
    <p:sldId id="275" r:id="rId20"/>
    <p:sldId id="276" r:id="rId21"/>
    <p:sldId id="277" r:id="rId22"/>
    <p:sldId id="278" r:id="rId23"/>
    <p:sldId id="279" r:id="rId24"/>
    <p:sldId id="280" r:id="rId25"/>
    <p:sldId id="281" r:id="rId26"/>
    <p:sldId id="282" r:id="rId27"/>
    <p:sldId id="284" r:id="rId28"/>
    <p:sldId id="285" r:id="rId29"/>
    <p:sldId id="286" r:id="rId30"/>
    <p:sldId id="283" r:id="rId31"/>
    <p:sldId id="287" r:id="rId32"/>
    <p:sldId id="288" r:id="rId33"/>
    <p:sldId id="289" r:id="rId34"/>
    <p:sldId id="291" r:id="rId35"/>
    <p:sldId id="290"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752600"/>
            <a:ext cx="8229600" cy="2819400"/>
          </a:xfrm>
        </p:spPr>
        <p:txBody>
          <a:bodyPr>
            <a:normAutofit/>
          </a:bodyPr>
          <a:lstStyle/>
          <a:p>
            <a:r>
              <a:rPr lang="en-US" sz="6600" b="1" dirty="0" smtClean="0">
                <a:solidFill>
                  <a:srgbClr val="7030A0"/>
                </a:solidFill>
                <a:latin typeface="Algerian" pitchFamily="82" charset="0"/>
              </a:rPr>
              <a:t>Unit III </a:t>
            </a:r>
            <a:br>
              <a:rPr lang="en-US" sz="6600" b="1" dirty="0" smtClean="0">
                <a:solidFill>
                  <a:srgbClr val="7030A0"/>
                </a:solidFill>
                <a:latin typeface="Algerian" pitchFamily="82" charset="0"/>
              </a:rPr>
            </a:br>
            <a:r>
              <a:rPr lang="en-US" sz="6600" b="1" dirty="0" smtClean="0">
                <a:solidFill>
                  <a:srgbClr val="7030A0"/>
                </a:solidFill>
                <a:latin typeface="Algerian" pitchFamily="82" charset="0"/>
              </a:rPr>
              <a:t>Tourism</a:t>
            </a:r>
            <a:endParaRPr lang="en-US" sz="6600" b="1" dirty="0">
              <a:solidFill>
                <a:srgbClr val="7030A0"/>
              </a:solidFill>
              <a:latin typeface="Algerian" pitchFamily="8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43000" y="381000"/>
            <a:ext cx="6781800" cy="6074230"/>
          </a:xfrm>
        </p:spPr>
      </p:pic>
    </p:spTree>
    <p:extLst>
      <p:ext uri="{BB962C8B-B14F-4D97-AF65-F5344CB8AC3E}">
        <p14:creationId xmlns:p14="http://schemas.microsoft.com/office/powerpoint/2010/main" val="3688751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9600" y="533400"/>
            <a:ext cx="7927891" cy="5638800"/>
          </a:xfrm>
        </p:spPr>
      </p:pic>
    </p:spTree>
    <p:extLst>
      <p:ext uri="{BB962C8B-B14F-4D97-AF65-F5344CB8AC3E}">
        <p14:creationId xmlns:p14="http://schemas.microsoft.com/office/powerpoint/2010/main" val="24816387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66800" y="381000"/>
            <a:ext cx="7027048" cy="5867400"/>
          </a:xfrm>
        </p:spPr>
      </p:pic>
    </p:spTree>
    <p:extLst>
      <p:ext uri="{BB962C8B-B14F-4D97-AF65-F5344CB8AC3E}">
        <p14:creationId xmlns:p14="http://schemas.microsoft.com/office/powerpoint/2010/main" val="24077580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5800" y="381000"/>
            <a:ext cx="7696200" cy="5826531"/>
          </a:xfrm>
        </p:spPr>
      </p:pic>
    </p:spTree>
    <p:extLst>
      <p:ext uri="{BB962C8B-B14F-4D97-AF65-F5344CB8AC3E}">
        <p14:creationId xmlns:p14="http://schemas.microsoft.com/office/powerpoint/2010/main" val="1062475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2000" y="457200"/>
            <a:ext cx="7543800" cy="5829485"/>
          </a:xfrm>
        </p:spPr>
      </p:pic>
    </p:spTree>
    <p:extLst>
      <p:ext uri="{BB962C8B-B14F-4D97-AF65-F5344CB8AC3E}">
        <p14:creationId xmlns:p14="http://schemas.microsoft.com/office/powerpoint/2010/main" val="18589780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5799" y="457200"/>
            <a:ext cx="7848601" cy="5945908"/>
          </a:xfrm>
        </p:spPr>
      </p:pic>
    </p:spTree>
    <p:extLst>
      <p:ext uri="{BB962C8B-B14F-4D97-AF65-F5344CB8AC3E}">
        <p14:creationId xmlns:p14="http://schemas.microsoft.com/office/powerpoint/2010/main" val="19956390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381000"/>
            <a:ext cx="7467600" cy="5994161"/>
          </a:xfrm>
        </p:spPr>
      </p:pic>
    </p:spTree>
    <p:extLst>
      <p:ext uri="{BB962C8B-B14F-4D97-AF65-F5344CB8AC3E}">
        <p14:creationId xmlns:p14="http://schemas.microsoft.com/office/powerpoint/2010/main" val="433395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371600"/>
            <a:ext cx="8229600" cy="3962400"/>
          </a:xfrm>
        </p:spPr>
      </p:pic>
    </p:spTree>
    <p:extLst>
      <p:ext uri="{BB962C8B-B14F-4D97-AF65-F5344CB8AC3E}">
        <p14:creationId xmlns:p14="http://schemas.microsoft.com/office/powerpoint/2010/main" val="38857471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Tourism\20210226_160510.jpg"/>
          <p:cNvPicPr>
            <a:picLocks noGrp="1" noChangeAspect="1" noChangeArrowheads="1"/>
          </p:cNvPicPr>
          <p:nvPr>
            <p:ph idx="1"/>
          </p:nvPr>
        </p:nvPicPr>
        <p:blipFill>
          <a:blip r:embed="rId2" cstate="print"/>
          <a:srcRect/>
          <a:stretch>
            <a:fillRect/>
          </a:stretch>
        </p:blipFill>
        <p:spPr bwMode="auto">
          <a:xfrm>
            <a:off x="381000" y="381000"/>
            <a:ext cx="8539075" cy="601980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C:\Users\USER\Desktop\Tourism\20210226_160522.jpg"/>
          <p:cNvPicPr>
            <a:picLocks noGrp="1" noChangeAspect="1" noChangeArrowheads="1"/>
          </p:cNvPicPr>
          <p:nvPr>
            <p:ph idx="1"/>
          </p:nvPr>
        </p:nvPicPr>
        <p:blipFill>
          <a:blip r:embed="rId2" cstate="print"/>
          <a:srcRect/>
          <a:stretch>
            <a:fillRect/>
          </a:stretch>
        </p:blipFill>
        <p:spPr bwMode="auto">
          <a:xfrm>
            <a:off x="457200" y="990600"/>
            <a:ext cx="8229600" cy="5121093"/>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85800"/>
            <a:ext cx="7848600" cy="5440363"/>
          </a:xfrm>
        </p:spPr>
        <p:txBody>
          <a:bodyPr>
            <a:normAutofit/>
          </a:bodyPr>
          <a:lstStyle/>
          <a:p>
            <a:pPr algn="just"/>
            <a:endParaRPr lang="en-US" sz="1800" dirty="0" smtClean="0">
              <a:latin typeface="Times New Roman" pitchFamily="18" charset="0"/>
              <a:cs typeface="Times New Roman" pitchFamily="18" charset="0"/>
            </a:endParaRPr>
          </a:p>
          <a:p>
            <a:pPr algn="just"/>
            <a:r>
              <a:rPr lang="en-US" sz="2000" dirty="0" smtClean="0">
                <a:latin typeface="Times New Roman" pitchFamily="18" charset="0"/>
                <a:cs typeface="Times New Roman" pitchFamily="18" charset="0"/>
              </a:rPr>
              <a:t>In 1976, the Tourism Society of England defines tourism as “Temporary short term movement of people to destination outside the places where they normally work and live  and their activities during the stay at each destinations.</a:t>
            </a:r>
          </a:p>
          <a:p>
            <a:pPr algn="just"/>
            <a:endParaRPr lang="en-US" sz="2000" dirty="0" smtClean="0">
              <a:latin typeface="Times New Roman" pitchFamily="18" charset="0"/>
              <a:cs typeface="Times New Roman" pitchFamily="18" charset="0"/>
            </a:endParaRPr>
          </a:p>
          <a:p>
            <a:pPr algn="just"/>
            <a:r>
              <a:rPr lang="en-US" sz="2000" dirty="0" smtClean="0">
                <a:latin typeface="Times New Roman" pitchFamily="18" charset="0"/>
                <a:cs typeface="Times New Roman" pitchFamily="18" charset="0"/>
              </a:rPr>
              <a:t>Three major aspects:</a:t>
            </a:r>
          </a:p>
          <a:p>
            <a:pPr algn="just">
              <a:buNone/>
            </a:pPr>
            <a:endParaRPr lang="en-US" sz="2000" dirty="0" smtClean="0">
              <a:latin typeface="Times New Roman" pitchFamily="18" charset="0"/>
              <a:cs typeface="Times New Roman" pitchFamily="18" charset="0"/>
            </a:endParaRPr>
          </a:p>
          <a:p>
            <a:pPr algn="just">
              <a:buFont typeface="Wingdings" pitchFamily="2" charset="2"/>
              <a:buChar char="q"/>
            </a:pPr>
            <a:r>
              <a:rPr lang="en-US" sz="2000" b="1" dirty="0" smtClean="0">
                <a:solidFill>
                  <a:srgbClr val="7030A0"/>
                </a:solidFill>
                <a:latin typeface="Times New Roman" pitchFamily="18" charset="0"/>
                <a:cs typeface="Times New Roman" pitchFamily="18" charset="0"/>
              </a:rPr>
              <a:t>Leisure</a:t>
            </a:r>
          </a:p>
          <a:p>
            <a:pPr algn="just">
              <a:buFont typeface="Wingdings" pitchFamily="2" charset="2"/>
              <a:buChar char="q"/>
            </a:pPr>
            <a:r>
              <a:rPr lang="en-US" sz="2000" b="1" dirty="0" smtClean="0">
                <a:solidFill>
                  <a:srgbClr val="7030A0"/>
                </a:solidFill>
                <a:latin typeface="Times New Roman" pitchFamily="18" charset="0"/>
                <a:cs typeface="Times New Roman" pitchFamily="18" charset="0"/>
              </a:rPr>
              <a:t>Pleasure</a:t>
            </a:r>
          </a:p>
          <a:p>
            <a:pPr algn="just">
              <a:buFont typeface="Wingdings" pitchFamily="2" charset="2"/>
              <a:buChar char="q"/>
            </a:pPr>
            <a:r>
              <a:rPr lang="en-US" sz="2000" b="1" dirty="0" smtClean="0">
                <a:solidFill>
                  <a:srgbClr val="7030A0"/>
                </a:solidFill>
                <a:latin typeface="Times New Roman" pitchFamily="18" charset="0"/>
                <a:cs typeface="Times New Roman" pitchFamily="18" charset="0"/>
              </a:rPr>
              <a:t>Recreations</a:t>
            </a:r>
            <a:endParaRPr lang="en-US" sz="2000" b="1" dirty="0">
              <a:solidFill>
                <a:srgbClr val="7030A0"/>
              </a:solidFill>
              <a:latin typeface="Times New Roman" pitchFamily="18" charset="0"/>
              <a:cs typeface="Times New Roman"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C:\Users\USER\Desktop\Tourism\20210226_160540.jpg"/>
          <p:cNvPicPr>
            <a:picLocks noGrp="1" noChangeAspect="1" noChangeArrowheads="1"/>
          </p:cNvPicPr>
          <p:nvPr>
            <p:ph idx="1"/>
          </p:nvPr>
        </p:nvPicPr>
        <p:blipFill>
          <a:blip r:embed="rId2" cstate="print"/>
          <a:srcRect/>
          <a:stretch>
            <a:fillRect/>
          </a:stretch>
        </p:blipFill>
        <p:spPr bwMode="auto">
          <a:xfrm>
            <a:off x="609600" y="0"/>
            <a:ext cx="7548016" cy="6553200"/>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C:\Users\USER\Desktop\Tourism\20210226_160557.jpg"/>
          <p:cNvPicPr>
            <a:picLocks noGrp="1" noChangeAspect="1" noChangeArrowheads="1"/>
          </p:cNvPicPr>
          <p:nvPr>
            <p:ph idx="1"/>
          </p:nvPr>
        </p:nvPicPr>
        <p:blipFill>
          <a:blip r:embed="rId2" cstate="print"/>
          <a:srcRect/>
          <a:stretch>
            <a:fillRect/>
          </a:stretch>
        </p:blipFill>
        <p:spPr bwMode="auto">
          <a:xfrm>
            <a:off x="990600" y="0"/>
            <a:ext cx="7239000" cy="6567641"/>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C:\Users\USER\Desktop\Tourism\20210226_160606.jpg"/>
          <p:cNvPicPr>
            <a:picLocks noGrp="1" noChangeAspect="1" noChangeArrowheads="1"/>
          </p:cNvPicPr>
          <p:nvPr>
            <p:ph idx="1"/>
          </p:nvPr>
        </p:nvPicPr>
        <p:blipFill>
          <a:blip r:embed="rId2" cstate="print"/>
          <a:srcRect/>
          <a:stretch>
            <a:fillRect/>
          </a:stretch>
        </p:blipFill>
        <p:spPr bwMode="auto">
          <a:xfrm>
            <a:off x="609600" y="609600"/>
            <a:ext cx="8159782" cy="5486400"/>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C:\Users\USER\Desktop\Tourism\20210226_160615.jpg"/>
          <p:cNvPicPr>
            <a:picLocks noGrp="1" noChangeAspect="1" noChangeArrowheads="1"/>
          </p:cNvPicPr>
          <p:nvPr>
            <p:ph idx="1"/>
          </p:nvPr>
        </p:nvPicPr>
        <p:blipFill>
          <a:blip r:embed="rId2" cstate="print"/>
          <a:srcRect/>
          <a:stretch>
            <a:fillRect/>
          </a:stretch>
        </p:blipFill>
        <p:spPr bwMode="auto">
          <a:xfrm>
            <a:off x="609600" y="381000"/>
            <a:ext cx="8111300" cy="5867400"/>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C:\Users\USER\Desktop\Tourism\20210226_160634.jpg"/>
          <p:cNvPicPr>
            <a:picLocks noGrp="1" noChangeAspect="1" noChangeArrowheads="1"/>
          </p:cNvPicPr>
          <p:nvPr>
            <p:ph idx="1"/>
          </p:nvPr>
        </p:nvPicPr>
        <p:blipFill>
          <a:blip r:embed="rId2" cstate="print"/>
          <a:srcRect/>
          <a:stretch>
            <a:fillRect/>
          </a:stretch>
        </p:blipFill>
        <p:spPr bwMode="auto">
          <a:xfrm>
            <a:off x="457200" y="2057400"/>
            <a:ext cx="8229600" cy="3121655"/>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descr="C:\Users\USER\Desktop\Tourism\20210226_160643.jpg"/>
          <p:cNvPicPr>
            <a:picLocks noGrp="1" noChangeAspect="1" noChangeArrowheads="1"/>
          </p:cNvPicPr>
          <p:nvPr>
            <p:ph idx="1"/>
          </p:nvPr>
        </p:nvPicPr>
        <p:blipFill>
          <a:blip r:embed="rId2" cstate="print"/>
          <a:srcRect/>
          <a:stretch>
            <a:fillRect/>
          </a:stretch>
        </p:blipFill>
        <p:spPr bwMode="auto">
          <a:xfrm>
            <a:off x="457200" y="457200"/>
            <a:ext cx="8189404" cy="5638800"/>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descr="C:\Users\USER\Desktop\Tourism\20210226_160647.jpg"/>
          <p:cNvPicPr>
            <a:picLocks noGrp="1" noChangeAspect="1" noChangeArrowheads="1"/>
          </p:cNvPicPr>
          <p:nvPr>
            <p:ph idx="1"/>
          </p:nvPr>
        </p:nvPicPr>
        <p:blipFill>
          <a:blip r:embed="rId2" cstate="print"/>
          <a:srcRect/>
          <a:stretch>
            <a:fillRect/>
          </a:stretch>
        </p:blipFill>
        <p:spPr bwMode="auto">
          <a:xfrm>
            <a:off x="1295400" y="304800"/>
            <a:ext cx="6230113" cy="6096000"/>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027" name="Picture 3"/>
          <p:cNvPicPr>
            <a:picLocks noChangeAspect="1" noChangeArrowheads="1"/>
          </p:cNvPicPr>
          <p:nvPr/>
        </p:nvPicPr>
        <p:blipFill>
          <a:blip r:embed="rId2"/>
          <a:srcRect/>
          <a:stretch>
            <a:fillRect/>
          </a:stretch>
        </p:blipFill>
        <p:spPr bwMode="auto">
          <a:xfrm>
            <a:off x="838200" y="381000"/>
            <a:ext cx="7289800" cy="6096000"/>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C:\Users\USER\Desktop\Tourism 1\20210226_160727.jpg"/>
          <p:cNvPicPr>
            <a:picLocks noGrp="1" noChangeAspect="1" noChangeArrowheads="1"/>
          </p:cNvPicPr>
          <p:nvPr>
            <p:ph idx="1"/>
          </p:nvPr>
        </p:nvPicPr>
        <p:blipFill>
          <a:blip r:embed="rId2" cstate="print"/>
          <a:srcRect/>
          <a:stretch>
            <a:fillRect/>
          </a:stretch>
        </p:blipFill>
        <p:spPr bwMode="auto">
          <a:xfrm>
            <a:off x="1447800" y="533400"/>
            <a:ext cx="6375446" cy="5592763"/>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C:\Users\USER\Desktop\Tourism 1\20210226_160733.jpg"/>
          <p:cNvPicPr>
            <a:picLocks noGrp="1" noChangeAspect="1" noChangeArrowheads="1"/>
          </p:cNvPicPr>
          <p:nvPr>
            <p:ph idx="1"/>
          </p:nvPr>
        </p:nvPicPr>
        <p:blipFill>
          <a:blip r:embed="rId2" cstate="print"/>
          <a:srcRect/>
          <a:stretch>
            <a:fillRect/>
          </a:stretch>
        </p:blipFill>
        <p:spPr bwMode="auto">
          <a:xfrm>
            <a:off x="457200" y="1676400"/>
            <a:ext cx="8229600" cy="2036582"/>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3600" b="1" dirty="0" smtClean="0">
                <a:solidFill>
                  <a:srgbClr val="7030A0"/>
                </a:solidFill>
              </a:rPr>
              <a:t>Typology (Classification)of tourism</a:t>
            </a:r>
            <a:endParaRPr lang="en-US" sz="3600" b="1" dirty="0">
              <a:solidFill>
                <a:srgbClr val="7030A0"/>
              </a:solidFill>
            </a:endParaRPr>
          </a:p>
        </p:txBody>
      </p:sp>
      <p:sp>
        <p:nvSpPr>
          <p:cNvPr id="3" name="Content Placeholder 2"/>
          <p:cNvSpPr>
            <a:spLocks noGrp="1"/>
          </p:cNvSpPr>
          <p:nvPr>
            <p:ph idx="1"/>
          </p:nvPr>
        </p:nvSpPr>
        <p:spPr>
          <a:xfrm>
            <a:off x="685800" y="1600200"/>
            <a:ext cx="8001000" cy="4724400"/>
          </a:xfrm>
        </p:spPr>
        <p:txBody>
          <a:bodyPr>
            <a:normAutofit/>
          </a:bodyPr>
          <a:lstStyle/>
          <a:p>
            <a:pPr algn="just">
              <a:buFont typeface="+mj-lt"/>
              <a:buAutoNum type="alphaUcPeriod"/>
            </a:pPr>
            <a:r>
              <a:rPr lang="en-US" sz="1800" dirty="0" smtClean="0">
                <a:solidFill>
                  <a:srgbClr val="C00000"/>
                </a:solidFill>
                <a:latin typeface="Times New Roman" pitchFamily="18" charset="0"/>
                <a:cs typeface="Times New Roman" pitchFamily="18" charset="0"/>
              </a:rPr>
              <a:t>Domestic tourism=</a:t>
            </a:r>
            <a:r>
              <a:rPr lang="en-US" sz="1800" dirty="0" smtClean="0">
                <a:latin typeface="Times New Roman" pitchFamily="18" charset="0"/>
                <a:cs typeface="Times New Roman" pitchFamily="18" charset="0"/>
              </a:rPr>
              <a:t> Visiting tourists destinations within the country of residence.</a:t>
            </a:r>
          </a:p>
          <a:p>
            <a:pPr algn="just">
              <a:buFont typeface="+mj-lt"/>
              <a:buAutoNum type="alphaUcPeriod"/>
            </a:pPr>
            <a:endParaRPr lang="en-US" sz="1800" dirty="0" smtClean="0">
              <a:solidFill>
                <a:srgbClr val="C00000"/>
              </a:solidFill>
              <a:latin typeface="Times New Roman" pitchFamily="18" charset="0"/>
              <a:cs typeface="Times New Roman" pitchFamily="18" charset="0"/>
            </a:endParaRPr>
          </a:p>
          <a:p>
            <a:pPr algn="just">
              <a:buFont typeface="+mj-lt"/>
              <a:buAutoNum type="alphaUcPeriod"/>
            </a:pPr>
            <a:r>
              <a:rPr lang="en-US" sz="1800" dirty="0" smtClean="0">
                <a:solidFill>
                  <a:srgbClr val="C00000"/>
                </a:solidFill>
                <a:latin typeface="Times New Roman" pitchFamily="18" charset="0"/>
                <a:cs typeface="Times New Roman" pitchFamily="18" charset="0"/>
              </a:rPr>
              <a:t>Inbound tourism= </a:t>
            </a:r>
            <a:r>
              <a:rPr lang="en-US" sz="1800" dirty="0" smtClean="0">
                <a:latin typeface="Times New Roman" pitchFamily="18" charset="0"/>
                <a:cs typeface="Times New Roman" pitchFamily="18" charset="0"/>
              </a:rPr>
              <a:t>Tourism from one country to another country where none of the countries is a resident country. E.g. Citizens of India going on a world tour where they travel from one to another country besides India.</a:t>
            </a:r>
          </a:p>
          <a:p>
            <a:pPr algn="just">
              <a:buFont typeface="+mj-lt"/>
              <a:buAutoNum type="alphaUcPeriod"/>
            </a:pPr>
            <a:endParaRPr lang="en-US" sz="1800" dirty="0" smtClean="0">
              <a:latin typeface="Times New Roman" pitchFamily="18" charset="0"/>
              <a:cs typeface="Times New Roman" pitchFamily="18" charset="0"/>
            </a:endParaRPr>
          </a:p>
          <a:p>
            <a:pPr algn="just">
              <a:buFont typeface="+mj-lt"/>
              <a:buAutoNum type="alphaUcPeriod"/>
            </a:pPr>
            <a:r>
              <a:rPr lang="en-US" sz="1800" dirty="0" smtClean="0">
                <a:solidFill>
                  <a:srgbClr val="C00000"/>
                </a:solidFill>
                <a:latin typeface="Times New Roman" pitchFamily="18" charset="0"/>
                <a:cs typeface="Times New Roman" pitchFamily="18" charset="0"/>
              </a:rPr>
              <a:t>Outbound tourism= </a:t>
            </a:r>
            <a:r>
              <a:rPr lang="en-US" sz="1800" dirty="0" smtClean="0">
                <a:latin typeface="Times New Roman" pitchFamily="18" charset="0"/>
                <a:cs typeface="Times New Roman" pitchFamily="18" charset="0"/>
              </a:rPr>
              <a:t>Tourism to another country besides the residing country. E.g. Residents of  India visiting Dubai</a:t>
            </a:r>
            <a:endParaRPr lang="en-US" sz="1800" dirty="0">
              <a:latin typeface="Times New Roman" pitchFamily="18" charset="0"/>
              <a:cs typeface="Times New Roman"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p:cNvPicPr>
            <a:picLocks noGrp="1" noChangeAspect="1" noChangeArrowheads="1"/>
          </p:cNvPicPr>
          <p:nvPr>
            <p:ph idx="1"/>
          </p:nvPr>
        </p:nvPicPr>
        <p:blipFill>
          <a:blip r:embed="rId2"/>
          <a:srcRect/>
          <a:stretch>
            <a:fillRect/>
          </a:stretch>
        </p:blipFill>
        <p:spPr bwMode="auto">
          <a:xfrm>
            <a:off x="1752600" y="304799"/>
            <a:ext cx="5181600" cy="6120765"/>
          </a:xfrm>
          <a:prstGeom prst="rect">
            <a:avLst/>
          </a:prstGeom>
          <a:noFill/>
          <a:ln w="9525">
            <a:noFill/>
            <a:miter lim="800000"/>
            <a:headEnd/>
            <a:tailEnd/>
          </a:ln>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C:\Users\USER\Desktop\Tourism 1\20210226_160747.jpg"/>
          <p:cNvPicPr>
            <a:picLocks noGrp="1" noChangeAspect="1" noChangeArrowheads="1"/>
          </p:cNvPicPr>
          <p:nvPr>
            <p:ph idx="1"/>
          </p:nvPr>
        </p:nvPicPr>
        <p:blipFill>
          <a:blip r:embed="rId2" cstate="print"/>
          <a:srcRect/>
          <a:stretch>
            <a:fillRect/>
          </a:stretch>
        </p:blipFill>
        <p:spPr bwMode="auto">
          <a:xfrm>
            <a:off x="990600" y="457200"/>
            <a:ext cx="7263428" cy="5791200"/>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C:\Users\USER\Desktop\Tourism 1\Negative impacts.jpg"/>
          <p:cNvPicPr>
            <a:picLocks noGrp="1" noChangeAspect="1" noChangeArrowheads="1"/>
          </p:cNvPicPr>
          <p:nvPr>
            <p:ph idx="1"/>
          </p:nvPr>
        </p:nvPicPr>
        <p:blipFill>
          <a:blip r:embed="rId2" cstate="print"/>
          <a:srcRect/>
          <a:stretch>
            <a:fillRect/>
          </a:stretch>
        </p:blipFill>
        <p:spPr bwMode="auto">
          <a:xfrm>
            <a:off x="685800" y="304800"/>
            <a:ext cx="7696200" cy="6143538"/>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C:\Users\USER\Desktop\Tourism 1\20210226_160821.jpg"/>
          <p:cNvPicPr>
            <a:picLocks noGrp="1" noChangeAspect="1" noChangeArrowheads="1"/>
          </p:cNvPicPr>
          <p:nvPr>
            <p:ph idx="1"/>
          </p:nvPr>
        </p:nvPicPr>
        <p:blipFill>
          <a:blip r:embed="rId2" cstate="print"/>
          <a:srcRect/>
          <a:stretch>
            <a:fillRect/>
          </a:stretch>
        </p:blipFill>
        <p:spPr bwMode="auto">
          <a:xfrm>
            <a:off x="762000" y="381000"/>
            <a:ext cx="7406879" cy="5916339"/>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58863" y="1600200"/>
            <a:ext cx="5626274" cy="4525963"/>
          </a:xfrm>
        </p:spPr>
      </p:pic>
    </p:spTree>
    <p:extLst>
      <p:ext uri="{BB962C8B-B14F-4D97-AF65-F5344CB8AC3E}">
        <p14:creationId xmlns:p14="http://schemas.microsoft.com/office/powerpoint/2010/main" val="27548459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 on environment</a:t>
            </a:r>
            <a:endParaRPr lang="en-US" dirty="0"/>
          </a:p>
        </p:txBody>
      </p:sp>
      <p:pic>
        <p:nvPicPr>
          <p:cNvPr id="6146" name="Picture 2" descr="C:\Users\USER\Desktop\Tourism 1\20210226_160826.jpg"/>
          <p:cNvPicPr>
            <a:picLocks noGrp="1" noChangeAspect="1" noChangeArrowheads="1"/>
          </p:cNvPicPr>
          <p:nvPr>
            <p:ph idx="1"/>
          </p:nvPr>
        </p:nvPicPr>
        <p:blipFill>
          <a:blip r:embed="rId2" cstate="print"/>
          <a:srcRect/>
          <a:stretch>
            <a:fillRect/>
          </a:stretch>
        </p:blipFill>
        <p:spPr bwMode="auto">
          <a:xfrm>
            <a:off x="863294" y="1600200"/>
            <a:ext cx="7417412" cy="4525963"/>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417638"/>
            <a:ext cx="8229600" cy="4587950"/>
          </a:xfrm>
        </p:spPr>
      </p:pic>
    </p:spTree>
    <p:extLst>
      <p:ext uri="{BB962C8B-B14F-4D97-AF65-F5344CB8AC3E}">
        <p14:creationId xmlns:p14="http://schemas.microsoft.com/office/powerpoint/2010/main" val="16542978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chemeClr val="accent2">
                    <a:lumMod val="75000"/>
                  </a:schemeClr>
                </a:solidFill>
                <a:latin typeface="Algerian" panose="04020705040A02060702" pitchFamily="82" charset="0"/>
              </a:rPr>
              <a:t>Ecotourism</a:t>
            </a:r>
            <a:endParaRPr lang="en-US" sz="3600" b="1" dirty="0">
              <a:solidFill>
                <a:schemeClr val="accent2">
                  <a:lumMod val="75000"/>
                </a:schemeClr>
              </a:solidFill>
              <a:latin typeface="Algerian" panose="04020705040A02060702" pitchFamily="82"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66800" y="1417638"/>
            <a:ext cx="7010400" cy="5237767"/>
          </a:xfrm>
        </p:spPr>
      </p:pic>
    </p:spTree>
    <p:extLst>
      <p:ext uri="{BB962C8B-B14F-4D97-AF65-F5344CB8AC3E}">
        <p14:creationId xmlns:p14="http://schemas.microsoft.com/office/powerpoint/2010/main" val="29275175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5800" y="306483"/>
            <a:ext cx="7767320" cy="6094317"/>
          </a:xfrm>
        </p:spPr>
      </p:pic>
    </p:spTree>
    <p:extLst>
      <p:ext uri="{BB962C8B-B14F-4D97-AF65-F5344CB8AC3E}">
        <p14:creationId xmlns:p14="http://schemas.microsoft.com/office/powerpoint/2010/main" val="26594626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274638"/>
            <a:ext cx="8212126" cy="5973762"/>
          </a:xfrm>
        </p:spPr>
      </p:pic>
    </p:spTree>
    <p:extLst>
      <p:ext uri="{BB962C8B-B14F-4D97-AF65-F5344CB8AC3E}">
        <p14:creationId xmlns:p14="http://schemas.microsoft.com/office/powerpoint/2010/main" val="38336374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 the basis of region</a:t>
            </a:r>
            <a:endParaRPr lang="en-US" dirty="0"/>
          </a:p>
        </p:txBody>
      </p:sp>
      <p:sp>
        <p:nvSpPr>
          <p:cNvPr id="3" name="Content Placeholder 2"/>
          <p:cNvSpPr>
            <a:spLocks noGrp="1"/>
          </p:cNvSpPr>
          <p:nvPr>
            <p:ph idx="1"/>
          </p:nvPr>
        </p:nvSpPr>
        <p:spPr/>
        <p:txBody>
          <a:bodyPr>
            <a:normAutofit/>
          </a:bodyPr>
          <a:lstStyle/>
          <a:p>
            <a:r>
              <a:rPr lang="en-US" sz="1800" dirty="0" smtClean="0">
                <a:solidFill>
                  <a:srgbClr val="C00000"/>
                </a:solidFill>
              </a:rPr>
              <a:t>Internal tourism</a:t>
            </a:r>
            <a:r>
              <a:rPr lang="en-US" sz="1800" dirty="0" smtClean="0"/>
              <a:t>= movement within country</a:t>
            </a:r>
          </a:p>
          <a:p>
            <a:endParaRPr lang="en-US" sz="1800" dirty="0" smtClean="0">
              <a:solidFill>
                <a:srgbClr val="C00000"/>
              </a:solidFill>
            </a:endParaRPr>
          </a:p>
          <a:p>
            <a:r>
              <a:rPr lang="en-US" sz="1800" dirty="0" smtClean="0">
                <a:solidFill>
                  <a:srgbClr val="C00000"/>
                </a:solidFill>
              </a:rPr>
              <a:t>National tourism</a:t>
            </a:r>
            <a:r>
              <a:rPr lang="en-US" sz="1800" dirty="0" smtClean="0"/>
              <a:t>= movement between countries</a:t>
            </a:r>
          </a:p>
          <a:p>
            <a:endParaRPr lang="en-US" sz="1800" dirty="0" smtClean="0"/>
          </a:p>
          <a:p>
            <a:r>
              <a:rPr lang="en-US" sz="1800" dirty="0" smtClean="0">
                <a:solidFill>
                  <a:srgbClr val="C00000"/>
                </a:solidFill>
              </a:rPr>
              <a:t>International tourism</a:t>
            </a:r>
            <a:r>
              <a:rPr lang="en-US" sz="1800" dirty="0" smtClean="0"/>
              <a:t>= tourism within the countries</a:t>
            </a:r>
            <a:endParaRPr lang="en-US" sz="18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2000" y="457200"/>
            <a:ext cx="7601576" cy="6019800"/>
          </a:xfrm>
        </p:spPr>
      </p:pic>
    </p:spTree>
    <p:extLst>
      <p:ext uri="{BB962C8B-B14F-4D97-AF65-F5344CB8AC3E}">
        <p14:creationId xmlns:p14="http://schemas.microsoft.com/office/powerpoint/2010/main" val="9135729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43000" y="457200"/>
            <a:ext cx="6629400" cy="5948908"/>
          </a:xfrm>
        </p:spPr>
      </p:pic>
    </p:spTree>
    <p:extLst>
      <p:ext uri="{BB962C8B-B14F-4D97-AF65-F5344CB8AC3E}">
        <p14:creationId xmlns:p14="http://schemas.microsoft.com/office/powerpoint/2010/main" val="26180830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000" y="533400"/>
            <a:ext cx="8332543" cy="5715000"/>
          </a:xfrm>
        </p:spPr>
      </p:pic>
    </p:spTree>
    <p:extLst>
      <p:ext uri="{BB962C8B-B14F-4D97-AF65-F5344CB8AC3E}">
        <p14:creationId xmlns:p14="http://schemas.microsoft.com/office/powerpoint/2010/main" val="28980220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457200"/>
            <a:ext cx="7391400" cy="6035464"/>
          </a:xfrm>
        </p:spPr>
      </p:pic>
    </p:spTree>
    <p:extLst>
      <p:ext uri="{BB962C8B-B14F-4D97-AF65-F5344CB8AC3E}">
        <p14:creationId xmlns:p14="http://schemas.microsoft.com/office/powerpoint/2010/main" val="16986979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381000"/>
            <a:ext cx="8142772" cy="6019800"/>
          </a:xfrm>
        </p:spPr>
      </p:pic>
    </p:spTree>
    <p:extLst>
      <p:ext uri="{BB962C8B-B14F-4D97-AF65-F5344CB8AC3E}">
        <p14:creationId xmlns:p14="http://schemas.microsoft.com/office/powerpoint/2010/main" val="162192110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417638"/>
            <a:ext cx="8229600" cy="4550361"/>
          </a:xfrm>
        </p:spPr>
      </p:pic>
    </p:spTree>
    <p:extLst>
      <p:ext uri="{BB962C8B-B14F-4D97-AF65-F5344CB8AC3E}">
        <p14:creationId xmlns:p14="http://schemas.microsoft.com/office/powerpoint/2010/main" val="414711838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52500" y="274638"/>
            <a:ext cx="7239000" cy="6491731"/>
          </a:xfrm>
        </p:spPr>
      </p:pic>
    </p:spTree>
    <p:extLst>
      <p:ext uri="{BB962C8B-B14F-4D97-AF65-F5344CB8AC3E}">
        <p14:creationId xmlns:p14="http://schemas.microsoft.com/office/powerpoint/2010/main" val="166825795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5800" y="381000"/>
            <a:ext cx="7627270" cy="6202362"/>
          </a:xfrm>
        </p:spPr>
      </p:pic>
    </p:spTree>
    <p:extLst>
      <p:ext uri="{BB962C8B-B14F-4D97-AF65-F5344CB8AC3E}">
        <p14:creationId xmlns:p14="http://schemas.microsoft.com/office/powerpoint/2010/main" val="338936962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5800" y="381000"/>
            <a:ext cx="7806746" cy="6172200"/>
          </a:xfrm>
        </p:spPr>
      </p:pic>
    </p:spTree>
    <p:extLst>
      <p:ext uri="{BB962C8B-B14F-4D97-AF65-F5344CB8AC3E}">
        <p14:creationId xmlns:p14="http://schemas.microsoft.com/office/powerpoint/2010/main" val="46567794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9600" y="381000"/>
            <a:ext cx="7620000" cy="5892602"/>
          </a:xfrm>
        </p:spPr>
      </p:pic>
    </p:spTree>
    <p:extLst>
      <p:ext uri="{BB962C8B-B14F-4D97-AF65-F5344CB8AC3E}">
        <p14:creationId xmlns:p14="http://schemas.microsoft.com/office/powerpoint/2010/main" val="13506578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 the basis of purpose</a:t>
            </a:r>
            <a:endParaRPr lang="en-US" dirty="0"/>
          </a:p>
        </p:txBody>
      </p:sp>
      <p:sp>
        <p:nvSpPr>
          <p:cNvPr id="3" name="Content Placeholder 2"/>
          <p:cNvSpPr>
            <a:spLocks noGrp="1"/>
          </p:cNvSpPr>
          <p:nvPr>
            <p:ph idx="1"/>
          </p:nvPr>
        </p:nvSpPr>
        <p:spPr>
          <a:xfrm>
            <a:off x="762000" y="1600200"/>
            <a:ext cx="7924800" cy="4525963"/>
          </a:xfrm>
        </p:spPr>
        <p:txBody>
          <a:bodyPr>
            <a:normAutofit/>
          </a:bodyPr>
          <a:lstStyle/>
          <a:p>
            <a:r>
              <a:rPr lang="en-US" sz="1600" dirty="0" smtClean="0">
                <a:solidFill>
                  <a:srgbClr val="C00000"/>
                </a:solidFill>
                <a:latin typeface="Times New Roman" pitchFamily="18" charset="0"/>
                <a:cs typeface="Times New Roman" pitchFamily="18" charset="0"/>
              </a:rPr>
              <a:t>Ecotourism</a:t>
            </a:r>
          </a:p>
          <a:p>
            <a:r>
              <a:rPr lang="en-US" sz="1600" dirty="0" smtClean="0">
                <a:solidFill>
                  <a:srgbClr val="C00000"/>
                </a:solidFill>
                <a:latin typeface="Times New Roman" pitchFamily="18" charset="0"/>
                <a:cs typeface="Times New Roman" pitchFamily="18" charset="0"/>
              </a:rPr>
              <a:t>Religious tourism</a:t>
            </a:r>
          </a:p>
          <a:p>
            <a:r>
              <a:rPr lang="en-US" sz="1600" dirty="0" smtClean="0">
                <a:solidFill>
                  <a:srgbClr val="C00000"/>
                </a:solidFill>
                <a:latin typeface="Times New Roman" pitchFamily="18" charset="0"/>
                <a:cs typeface="Times New Roman" pitchFamily="18" charset="0"/>
              </a:rPr>
              <a:t>Adventure/Sports tourism</a:t>
            </a:r>
          </a:p>
          <a:p>
            <a:r>
              <a:rPr lang="en-US" sz="1600" dirty="0" smtClean="0">
                <a:solidFill>
                  <a:srgbClr val="C00000"/>
                </a:solidFill>
                <a:latin typeface="Times New Roman" pitchFamily="18" charset="0"/>
                <a:cs typeface="Times New Roman" pitchFamily="18" charset="0"/>
              </a:rPr>
              <a:t>Beach tourism</a:t>
            </a:r>
          </a:p>
          <a:p>
            <a:r>
              <a:rPr lang="en-US" sz="1600" dirty="0" smtClean="0">
                <a:solidFill>
                  <a:srgbClr val="C00000"/>
                </a:solidFill>
                <a:latin typeface="Times New Roman" pitchFamily="18" charset="0"/>
                <a:cs typeface="Times New Roman" pitchFamily="18" charset="0"/>
              </a:rPr>
              <a:t>Cultural tourism</a:t>
            </a:r>
          </a:p>
          <a:p>
            <a:r>
              <a:rPr lang="en-US" sz="1600" dirty="0" smtClean="0">
                <a:solidFill>
                  <a:srgbClr val="C00000"/>
                </a:solidFill>
                <a:latin typeface="Times New Roman" pitchFamily="18" charset="0"/>
                <a:cs typeface="Times New Roman" pitchFamily="18" charset="0"/>
              </a:rPr>
              <a:t>Wildlife / Nature tourism</a:t>
            </a:r>
          </a:p>
          <a:p>
            <a:r>
              <a:rPr lang="en-US" sz="1600" dirty="0" smtClean="0">
                <a:solidFill>
                  <a:srgbClr val="C00000"/>
                </a:solidFill>
                <a:latin typeface="Times New Roman" pitchFamily="18" charset="0"/>
                <a:cs typeface="Times New Roman" pitchFamily="18" charset="0"/>
              </a:rPr>
              <a:t>Medical tourism</a:t>
            </a:r>
          </a:p>
          <a:p>
            <a:r>
              <a:rPr lang="en-US" sz="1600" dirty="0" smtClean="0">
                <a:solidFill>
                  <a:srgbClr val="C00000"/>
                </a:solidFill>
                <a:latin typeface="Times New Roman" pitchFamily="18" charset="0"/>
                <a:cs typeface="Times New Roman" pitchFamily="18" charset="0"/>
              </a:rPr>
              <a:t>Educational tourism</a:t>
            </a:r>
          </a:p>
          <a:p>
            <a:r>
              <a:rPr lang="en-US" sz="1600" dirty="0" smtClean="0">
                <a:solidFill>
                  <a:srgbClr val="C00000"/>
                </a:solidFill>
                <a:latin typeface="Times New Roman" pitchFamily="18" charset="0"/>
                <a:cs typeface="Times New Roman" pitchFamily="18" charset="0"/>
              </a:rPr>
              <a:t>Rural tourism</a:t>
            </a:r>
          </a:p>
          <a:p>
            <a:r>
              <a:rPr lang="en-US" sz="1600" dirty="0" smtClean="0">
                <a:solidFill>
                  <a:srgbClr val="C00000"/>
                </a:solidFill>
                <a:latin typeface="Times New Roman" pitchFamily="18" charset="0"/>
                <a:cs typeface="Times New Roman" pitchFamily="18" charset="0"/>
              </a:rPr>
              <a:t>Industrial</a:t>
            </a:r>
          </a:p>
          <a:p>
            <a:r>
              <a:rPr lang="en-US" sz="1600" dirty="0" err="1" smtClean="0">
                <a:solidFill>
                  <a:srgbClr val="C00000"/>
                </a:solidFill>
                <a:latin typeface="Times New Roman" pitchFamily="18" charset="0"/>
                <a:cs typeface="Times New Roman" pitchFamily="18" charset="0"/>
              </a:rPr>
              <a:t>Geotourism</a:t>
            </a:r>
            <a:endParaRPr lang="en-US" sz="1600" dirty="0" smtClean="0">
              <a:solidFill>
                <a:srgbClr val="C00000"/>
              </a:solidFill>
              <a:latin typeface="Times New Roman" pitchFamily="18" charset="0"/>
              <a:cs typeface="Times New Roman" pitchFamily="18" charset="0"/>
            </a:endParaRPr>
          </a:p>
          <a:p>
            <a:r>
              <a:rPr lang="en-US" sz="1600" dirty="0" smtClean="0">
                <a:solidFill>
                  <a:srgbClr val="C00000"/>
                </a:solidFill>
                <a:latin typeface="Times New Roman" pitchFamily="18" charset="0"/>
                <a:cs typeface="Times New Roman" pitchFamily="18" charset="0"/>
              </a:rPr>
              <a:t>Fashion tourism</a:t>
            </a:r>
          </a:p>
          <a:p>
            <a:r>
              <a:rPr lang="en-US" sz="1600" dirty="0" smtClean="0">
                <a:solidFill>
                  <a:srgbClr val="C00000"/>
                </a:solidFill>
                <a:latin typeface="Times New Roman" pitchFamily="18" charset="0"/>
                <a:cs typeface="Times New Roman" pitchFamily="18" charset="0"/>
              </a:rPr>
              <a:t>Music cruise</a:t>
            </a:r>
          </a:p>
          <a:p>
            <a:r>
              <a:rPr lang="en-US" sz="1600" dirty="0" smtClean="0">
                <a:solidFill>
                  <a:srgbClr val="C00000"/>
                </a:solidFill>
                <a:latin typeface="Times New Roman" pitchFamily="18" charset="0"/>
                <a:cs typeface="Times New Roman" pitchFamily="18" charset="0"/>
              </a:rPr>
              <a:t>Sustainable tourism</a:t>
            </a:r>
            <a:endParaRPr lang="en-US" sz="1600" dirty="0">
              <a:solidFill>
                <a:srgbClr val="C00000"/>
              </a:solidFill>
              <a:latin typeface="Times New Roman" pitchFamily="18" charset="0"/>
              <a:cs typeface="Times New Roman" pitchFamily="18"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38300" y="381000"/>
            <a:ext cx="5867400" cy="6039182"/>
          </a:xfrm>
        </p:spPr>
      </p:pic>
    </p:spTree>
    <p:extLst>
      <p:ext uri="{BB962C8B-B14F-4D97-AF65-F5344CB8AC3E}">
        <p14:creationId xmlns:p14="http://schemas.microsoft.com/office/powerpoint/2010/main" val="82594609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81200" y="274638"/>
            <a:ext cx="4988795" cy="6442080"/>
          </a:xfrm>
        </p:spPr>
      </p:pic>
    </p:spTree>
    <p:extLst>
      <p:ext uri="{BB962C8B-B14F-4D97-AF65-F5344CB8AC3E}">
        <p14:creationId xmlns:p14="http://schemas.microsoft.com/office/powerpoint/2010/main" val="9377132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29394" y="76200"/>
            <a:ext cx="5609606" cy="6481859"/>
          </a:xfrm>
        </p:spPr>
      </p:pic>
    </p:spTree>
    <p:extLst>
      <p:ext uri="{BB962C8B-B14F-4D97-AF65-F5344CB8AC3E}">
        <p14:creationId xmlns:p14="http://schemas.microsoft.com/office/powerpoint/2010/main" val="1736847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endParaRPr lang="en-US" dirty="0"/>
          </a:p>
        </p:txBody>
      </p:sp>
      <p:sp>
        <p:nvSpPr>
          <p:cNvPr id="3" name="Content Placeholder 2"/>
          <p:cNvSpPr>
            <a:spLocks noGrp="1"/>
          </p:cNvSpPr>
          <p:nvPr>
            <p:ph idx="1"/>
          </p:nvPr>
        </p:nvSpPr>
        <p:spPr>
          <a:xfrm>
            <a:off x="838200" y="1219200"/>
            <a:ext cx="7848600" cy="4906963"/>
          </a:xfrm>
        </p:spPr>
        <p:txBody>
          <a:bodyPr>
            <a:normAutofit/>
          </a:bodyPr>
          <a:lstStyle/>
          <a:p>
            <a:r>
              <a:rPr lang="en-US" sz="1600" dirty="0" smtClean="0">
                <a:solidFill>
                  <a:srgbClr val="C00000"/>
                </a:solidFill>
                <a:latin typeface="Times New Roman" pitchFamily="18" charset="0"/>
                <a:cs typeface="Times New Roman" pitchFamily="18" charset="0"/>
              </a:rPr>
              <a:t>Dark tourism</a:t>
            </a:r>
          </a:p>
          <a:p>
            <a:r>
              <a:rPr lang="en-US" sz="1600" dirty="0" smtClean="0">
                <a:solidFill>
                  <a:srgbClr val="C00000"/>
                </a:solidFill>
                <a:latin typeface="Times New Roman" pitchFamily="18" charset="0"/>
                <a:cs typeface="Times New Roman" pitchFamily="18" charset="0"/>
              </a:rPr>
              <a:t>Historical tourism</a:t>
            </a:r>
          </a:p>
          <a:p>
            <a:r>
              <a:rPr lang="en-US" sz="1600" dirty="0" smtClean="0">
                <a:solidFill>
                  <a:srgbClr val="C00000"/>
                </a:solidFill>
                <a:latin typeface="Times New Roman" pitchFamily="18" charset="0"/>
                <a:cs typeface="Times New Roman" pitchFamily="18" charset="0"/>
              </a:rPr>
              <a:t>Disaster tourism</a:t>
            </a:r>
          </a:p>
          <a:p>
            <a:r>
              <a:rPr lang="en-US" sz="1600" dirty="0" smtClean="0">
                <a:solidFill>
                  <a:srgbClr val="C00000"/>
                </a:solidFill>
                <a:latin typeface="Times New Roman" pitchFamily="18" charset="0"/>
                <a:cs typeface="Times New Roman" pitchFamily="18" charset="0"/>
              </a:rPr>
              <a:t>Slum tourism</a:t>
            </a:r>
          </a:p>
          <a:p>
            <a:r>
              <a:rPr lang="en-US" sz="1600" dirty="0" smtClean="0">
                <a:solidFill>
                  <a:srgbClr val="C00000"/>
                </a:solidFill>
                <a:latin typeface="Times New Roman" pitchFamily="18" charset="0"/>
                <a:cs typeface="Times New Roman" pitchFamily="18" charset="0"/>
              </a:rPr>
              <a:t>Suicide/ War tourism</a:t>
            </a:r>
            <a:br>
              <a:rPr lang="en-US" sz="1600" dirty="0" smtClean="0">
                <a:solidFill>
                  <a:srgbClr val="C00000"/>
                </a:solidFill>
                <a:latin typeface="Times New Roman" pitchFamily="18" charset="0"/>
                <a:cs typeface="Times New Roman" pitchFamily="18" charset="0"/>
              </a:rPr>
            </a:br>
            <a:r>
              <a:rPr lang="en-US" sz="1600" dirty="0" smtClean="0">
                <a:solidFill>
                  <a:srgbClr val="C00000"/>
                </a:solidFill>
                <a:latin typeface="Times New Roman" pitchFamily="18" charset="0"/>
                <a:cs typeface="Times New Roman" pitchFamily="18" charset="0"/>
              </a:rPr>
              <a:t>Business tourism</a:t>
            </a:r>
          </a:p>
          <a:p>
            <a:r>
              <a:rPr lang="en-US" sz="1600" dirty="0" smtClean="0">
                <a:solidFill>
                  <a:srgbClr val="C00000"/>
                </a:solidFill>
                <a:latin typeface="Times New Roman" pitchFamily="18" charset="0"/>
                <a:cs typeface="Times New Roman" pitchFamily="18" charset="0"/>
              </a:rPr>
              <a:t>Island tourism</a:t>
            </a:r>
          </a:p>
          <a:p>
            <a:r>
              <a:rPr lang="en-US" sz="1600" dirty="0" smtClean="0">
                <a:solidFill>
                  <a:srgbClr val="C00000"/>
                </a:solidFill>
                <a:latin typeface="Times New Roman" pitchFamily="18" charset="0"/>
                <a:cs typeface="Times New Roman" pitchFamily="18" charset="0"/>
              </a:rPr>
              <a:t>Coastal tourism</a:t>
            </a:r>
          </a:p>
          <a:p>
            <a:r>
              <a:rPr lang="en-US" sz="1600" dirty="0" smtClean="0">
                <a:solidFill>
                  <a:srgbClr val="C00000"/>
                </a:solidFill>
                <a:latin typeface="Times New Roman" pitchFamily="18" charset="0"/>
                <a:cs typeface="Times New Roman" pitchFamily="18" charset="0"/>
              </a:rPr>
              <a:t>Yoga tourism</a:t>
            </a:r>
            <a:endParaRPr lang="en-US" sz="1600" dirty="0">
              <a:solidFill>
                <a:srgbClr val="C00000"/>
              </a:solidFill>
              <a:latin typeface="Times New Roman" pitchFamily="18" charset="0"/>
              <a:cs typeface="Times New Roman"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609600"/>
            <a:ext cx="8116757" cy="5638800"/>
          </a:xfrm>
        </p:spPr>
      </p:pic>
    </p:spTree>
    <p:extLst>
      <p:ext uri="{BB962C8B-B14F-4D97-AF65-F5344CB8AC3E}">
        <p14:creationId xmlns:p14="http://schemas.microsoft.com/office/powerpoint/2010/main" val="3032348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9600" y="381000"/>
            <a:ext cx="7924800" cy="6177223"/>
          </a:xfrm>
        </p:spPr>
      </p:pic>
    </p:spTree>
    <p:extLst>
      <p:ext uri="{BB962C8B-B14F-4D97-AF65-F5344CB8AC3E}">
        <p14:creationId xmlns:p14="http://schemas.microsoft.com/office/powerpoint/2010/main" val="4190963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3400" y="381000"/>
            <a:ext cx="7924800" cy="5943600"/>
          </a:xfrm>
        </p:spPr>
      </p:pic>
    </p:spTree>
    <p:extLst>
      <p:ext uri="{BB962C8B-B14F-4D97-AF65-F5344CB8AC3E}">
        <p14:creationId xmlns:p14="http://schemas.microsoft.com/office/powerpoint/2010/main" val="5275046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TotalTime>
  <Words>196</Words>
  <Application>Microsoft Office PowerPoint</Application>
  <PresentationFormat>On-screen Show (4:3)</PresentationFormat>
  <Paragraphs>46</Paragraphs>
  <Slides>52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52</vt:i4>
      </vt:variant>
    </vt:vector>
  </HeadingPairs>
  <TitlesOfParts>
    <vt:vector size="58" baseType="lpstr">
      <vt:lpstr>Algerian</vt:lpstr>
      <vt:lpstr>Arial</vt:lpstr>
      <vt:lpstr>Calibri</vt:lpstr>
      <vt:lpstr>Times New Roman</vt:lpstr>
      <vt:lpstr>Wingdings</vt:lpstr>
      <vt:lpstr>Office Theme</vt:lpstr>
      <vt:lpstr>Unit III  Tourism</vt:lpstr>
      <vt:lpstr>PowerPoint Presentation</vt:lpstr>
      <vt:lpstr>Typology (Classification)of tourism</vt:lpstr>
      <vt:lpstr>On the basis of region</vt:lpstr>
      <vt:lpstr>On the basis of purpose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Impact on environment</vt:lpstr>
      <vt:lpstr>PowerPoint Presentation</vt:lpstr>
      <vt:lpstr>Ecotourism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III  Tourism</dc:title>
  <dc:creator>USER</dc:creator>
  <cp:lastModifiedBy>Shashank Sarang</cp:lastModifiedBy>
  <cp:revision>32</cp:revision>
  <dcterms:created xsi:type="dcterms:W3CDTF">2006-08-16T00:00:00Z</dcterms:created>
  <dcterms:modified xsi:type="dcterms:W3CDTF">2021-03-20T04:17:27Z</dcterms:modified>
</cp:coreProperties>
</file>